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5" r:id="rId2"/>
    <p:sldId id="277" r:id="rId3"/>
    <p:sldId id="278" r:id="rId4"/>
    <p:sldId id="279" r:id="rId5"/>
    <p:sldId id="284" r:id="rId6"/>
    <p:sldId id="280" r:id="rId7"/>
    <p:sldId id="283" r:id="rId8"/>
    <p:sldId id="282" r:id="rId9"/>
    <p:sldId id="285" r:id="rId10"/>
    <p:sldId id="281" r:id="rId11"/>
  </p:sldIdLst>
  <p:sldSz cx="9756775" cy="73152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0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 autoAdjust="0"/>
    <p:restoredTop sz="94660"/>
  </p:normalViewPr>
  <p:slideViewPr>
    <p:cSldViewPr snapToGrid="0">
      <p:cViewPr>
        <p:scale>
          <a:sx n="76" d="100"/>
          <a:sy n="76" d="100"/>
        </p:scale>
        <p:origin x="-1068" y="198"/>
      </p:cViewPr>
      <p:guideLst>
        <p:guide orient="horz" pos="2304"/>
        <p:guide pos="30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43"/>
          <p:cNvGrpSpPr>
            <a:grpSpLocks/>
          </p:cNvGrpSpPr>
          <p:nvPr userDrawn="1"/>
        </p:nvGrpSpPr>
        <p:grpSpPr bwMode="auto">
          <a:xfrm>
            <a:off x="0" y="-7938"/>
            <a:ext cx="9756775" cy="73231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9371137" y="-1024"/>
              <a:ext cx="1219994" cy="685902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H="1">
              <a:off x="7425099" y="3681534"/>
              <a:ext cx="4762933" cy="317646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 userDrawn="1"/>
          </p:nvSpPr>
          <p:spPr>
            <a:xfrm>
              <a:off x="9182683" y="-8467"/>
              <a:ext cx="3005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 userDrawn="1"/>
          </p:nvSpPr>
          <p:spPr>
            <a:xfrm>
              <a:off x="9603234" y="-8467"/>
              <a:ext cx="2588766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 userDrawn="1"/>
          </p:nvSpPr>
          <p:spPr>
            <a:xfrm>
              <a:off x="8932733" y="3047431"/>
              <a:ext cx="3259267" cy="381056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 userDrawn="1"/>
          </p:nvSpPr>
          <p:spPr>
            <a:xfrm>
              <a:off x="9335430" y="-8467"/>
              <a:ext cx="2852603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 userDrawn="1"/>
          </p:nvSpPr>
          <p:spPr>
            <a:xfrm>
              <a:off x="10898609" y="-8467"/>
              <a:ext cx="128942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 userDrawn="1"/>
          </p:nvSpPr>
          <p:spPr>
            <a:xfrm>
              <a:off x="10940267" y="-8467"/>
              <a:ext cx="124776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 userDrawn="1"/>
          </p:nvSpPr>
          <p:spPr>
            <a:xfrm>
              <a:off x="10370937" y="3589246"/>
              <a:ext cx="1817096" cy="32687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 userDrawn="1"/>
          </p:nvSpPr>
          <p:spPr>
            <a:xfrm>
              <a:off x="0" y="4013470"/>
              <a:ext cx="448323" cy="284453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8141" name="Title Placeholder 1"/>
          <p:cNvSpPr>
            <a:spLocks noGrp="1"/>
          </p:cNvSpPr>
          <p:nvPr>
            <p:ph type="ctrTitle"/>
          </p:nvPr>
        </p:nvSpPr>
        <p:spPr>
          <a:xfrm>
            <a:off x="731838" y="2271713"/>
            <a:ext cx="8293100" cy="15684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42" name="Text Placeholder 2"/>
          <p:cNvSpPr>
            <a:spLocks noGrp="1"/>
          </p:cNvSpPr>
          <p:nvPr>
            <p:ph type="subTitle" idx="1"/>
          </p:nvPr>
        </p:nvSpPr>
        <p:spPr>
          <a:xfrm>
            <a:off x="1463675" y="4144963"/>
            <a:ext cx="6829425" cy="1870075"/>
          </a:xfrm>
        </p:spPr>
        <p:txBody>
          <a:bodyPr/>
          <a:lstStyle>
            <a:lvl1pPr marL="0" indent="0" algn="ctr">
              <a:buFont typeface="Wingdings 3" pitchFamily="18" charset="2"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363" y="6661150"/>
            <a:ext cx="2276475" cy="508000"/>
          </a:xfrm>
        </p:spPr>
        <p:txBody>
          <a:bodyPr/>
          <a:lstStyle>
            <a:lvl1pPr>
              <a:defRPr/>
            </a:lvl1pPr>
          </a:lstStyle>
          <a:p>
            <a:fld id="{792F4B13-07A3-4F41-9BD3-BD946DFAC79F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3750" y="6661150"/>
            <a:ext cx="3089275" cy="5080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938" y="6661150"/>
            <a:ext cx="2276475" cy="508000"/>
          </a:xfrm>
        </p:spPr>
        <p:txBody>
          <a:bodyPr/>
          <a:lstStyle>
            <a:lvl1pPr>
              <a:defRPr/>
            </a:lvl1pPr>
          </a:lstStyle>
          <a:p>
            <a:fld id="{98E665D8-1CD8-4070-A850-A5D5C167F2B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8146" name="Picture 3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0" y="36513"/>
            <a:ext cx="30797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A8A9C-6807-4009-87A2-06016C45E39E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A941B-6A74-450E-BF23-2726C7852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CA7F7-9078-4F1C-8E64-8C1AC030D342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E4769-1BFE-4EFA-9F0B-50BB030D1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0" y="-7938"/>
            <a:ext cx="9756775" cy="7323138"/>
            <a:chOff x="0" y="-8467"/>
            <a:chExt cx="12192000" cy="6866467"/>
          </a:xfrm>
        </p:grpSpPr>
        <p:cxnSp>
          <p:nvCxnSpPr>
            <p:cNvPr id="6" name="Straight Connector 19"/>
            <p:cNvCxnSpPr/>
            <p:nvPr/>
          </p:nvCxnSpPr>
          <p:spPr>
            <a:xfrm>
              <a:off x="9371137" y="-1024"/>
              <a:ext cx="1219994" cy="685902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7425099" y="3681534"/>
              <a:ext cx="4762933" cy="317646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683" y="-8467"/>
              <a:ext cx="3005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234" y="-8467"/>
              <a:ext cx="2588766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3"/>
            <p:cNvSpPr/>
            <p:nvPr/>
          </p:nvSpPr>
          <p:spPr>
            <a:xfrm>
              <a:off x="8932733" y="3047431"/>
              <a:ext cx="3259267" cy="381056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5430" y="-8467"/>
              <a:ext cx="2852603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609" y="-8467"/>
              <a:ext cx="128942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40267" y="-8467"/>
              <a:ext cx="124776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7"/>
            <p:cNvSpPr/>
            <p:nvPr/>
          </p:nvSpPr>
          <p:spPr>
            <a:xfrm>
              <a:off x="10370937" y="3589246"/>
              <a:ext cx="1817096" cy="32687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8"/>
            <p:cNvSpPr/>
            <p:nvPr/>
          </p:nvSpPr>
          <p:spPr>
            <a:xfrm>
              <a:off x="0" y="4013470"/>
              <a:ext cx="448323" cy="284453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" name="TextBox 23"/>
          <p:cNvSpPr txBox="1"/>
          <p:nvPr/>
        </p:nvSpPr>
        <p:spPr>
          <a:xfrm>
            <a:off x="433388" y="842963"/>
            <a:ext cx="487362" cy="623887"/>
          </a:xfrm>
          <a:prstGeom prst="rect">
            <a:avLst/>
          </a:prstGeom>
        </p:spPr>
        <p:txBody>
          <a:bodyPr anchor="ctr"/>
          <a:lstStyle/>
          <a:p>
            <a:r>
              <a:rPr lang="en-US" sz="8000">
                <a:solidFill>
                  <a:srgbClr val="9FE0F5"/>
                </a:solidFill>
                <a:latin typeface="Exo Light" pitchFamily="2" charset="0"/>
              </a:rPr>
              <a:t>“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7116763" y="3078163"/>
            <a:ext cx="487362" cy="625475"/>
          </a:xfrm>
          <a:prstGeom prst="rect">
            <a:avLst/>
          </a:prstGeom>
        </p:spPr>
        <p:txBody>
          <a:bodyPr anchor="ctr"/>
          <a:lstStyle/>
          <a:p>
            <a:r>
              <a:rPr lang="en-US" sz="8000">
                <a:solidFill>
                  <a:srgbClr val="9FE0F5"/>
                </a:solidFill>
                <a:latin typeface="Exo Light" pitchFamily="2" charset="0"/>
              </a:rPr>
              <a:t>”</a:t>
            </a:r>
          </a:p>
        </p:txBody>
      </p:sp>
      <p:pic>
        <p:nvPicPr>
          <p:cNvPr id="18" name="Picture 3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0" y="36513"/>
            <a:ext cx="15176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A75C3CD-D428-42F7-BE7A-72785ECC018E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39B76A0-2C8D-46AE-9D20-ED9DD01B9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1965A-81F9-4265-95BB-2B082306F6C3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BF0B7-ACE6-4FBE-9631-4CCD06837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0" y="-7938"/>
            <a:ext cx="9756775" cy="7323138"/>
            <a:chOff x="0" y="-8467"/>
            <a:chExt cx="12192000" cy="6866467"/>
          </a:xfrm>
        </p:grpSpPr>
        <p:cxnSp>
          <p:nvCxnSpPr>
            <p:cNvPr id="6" name="Straight Connector 19"/>
            <p:cNvCxnSpPr/>
            <p:nvPr/>
          </p:nvCxnSpPr>
          <p:spPr>
            <a:xfrm>
              <a:off x="9371137" y="-1024"/>
              <a:ext cx="1219994" cy="685902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7425099" y="3681534"/>
              <a:ext cx="4762933" cy="317646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683" y="-8467"/>
              <a:ext cx="3005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234" y="-8467"/>
              <a:ext cx="2588766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3"/>
            <p:cNvSpPr/>
            <p:nvPr/>
          </p:nvSpPr>
          <p:spPr>
            <a:xfrm>
              <a:off x="8932733" y="3047431"/>
              <a:ext cx="3259267" cy="381056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5430" y="-8467"/>
              <a:ext cx="2852603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609" y="-8467"/>
              <a:ext cx="128942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40267" y="-8467"/>
              <a:ext cx="124776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7"/>
            <p:cNvSpPr/>
            <p:nvPr/>
          </p:nvSpPr>
          <p:spPr>
            <a:xfrm>
              <a:off x="10370937" y="3589246"/>
              <a:ext cx="1817096" cy="32687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8"/>
            <p:cNvSpPr/>
            <p:nvPr/>
          </p:nvSpPr>
          <p:spPr>
            <a:xfrm>
              <a:off x="0" y="4013470"/>
              <a:ext cx="448323" cy="284453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" name="TextBox 23"/>
          <p:cNvSpPr txBox="1"/>
          <p:nvPr/>
        </p:nvSpPr>
        <p:spPr>
          <a:xfrm>
            <a:off x="433388" y="842963"/>
            <a:ext cx="487362" cy="623887"/>
          </a:xfrm>
          <a:prstGeom prst="rect">
            <a:avLst/>
          </a:prstGeom>
        </p:spPr>
        <p:txBody>
          <a:bodyPr anchor="ctr"/>
          <a:lstStyle/>
          <a:p>
            <a:r>
              <a:rPr lang="en-US" sz="8000">
                <a:solidFill>
                  <a:srgbClr val="9FE0F5"/>
                </a:solidFill>
                <a:latin typeface="Exo Light" pitchFamily="2" charset="0"/>
              </a:rPr>
              <a:t>“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7116763" y="3078163"/>
            <a:ext cx="487362" cy="625475"/>
          </a:xfrm>
          <a:prstGeom prst="rect">
            <a:avLst/>
          </a:prstGeom>
        </p:spPr>
        <p:txBody>
          <a:bodyPr anchor="ctr"/>
          <a:lstStyle/>
          <a:p>
            <a:r>
              <a:rPr lang="en-US" sz="8000">
                <a:solidFill>
                  <a:srgbClr val="9FE0F5"/>
                </a:solidFill>
                <a:latin typeface="Exo Light" pitchFamily="2" charset="0"/>
              </a:rPr>
              <a:t>”</a:t>
            </a:r>
          </a:p>
        </p:txBody>
      </p:sp>
      <p:pic>
        <p:nvPicPr>
          <p:cNvPr id="18" name="Picture 3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0" y="36513"/>
            <a:ext cx="15176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F1605E-5A6B-4FE4-A549-736CD6172914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42A1A26-DBC6-4EB7-829D-55730600B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EAA938C-7D96-411E-A074-F1CB8CD87DBC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95A04B5-6D09-4F43-878F-0D9FF43C8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273A0A-4093-47EA-AB8F-64249A43CAF5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61270-76D0-479C-B3FC-EEB317C15D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81D2B-5FB6-46F9-A08C-375AB9DE1BD4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17E5A-8D84-454C-9EF8-2FCA7FDC2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9756775" cy="73231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2923" cy="5697992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137" y="-1024"/>
              <a:ext cx="1219994" cy="685902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5099" y="3681534"/>
              <a:ext cx="4762933" cy="317646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683" y="-8467"/>
              <a:ext cx="3005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234" y="-8467"/>
              <a:ext cx="2588766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733" y="3047431"/>
              <a:ext cx="3259267" cy="381056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5430" y="-8467"/>
              <a:ext cx="2852603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609" y="-8467"/>
              <a:ext cx="128942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40267" y="-8467"/>
              <a:ext cx="124776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0937" y="3589246"/>
              <a:ext cx="1817096" cy="32687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Picture 3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592888"/>
            <a:ext cx="15176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5765800" y="6254750"/>
            <a:ext cx="730250" cy="388938"/>
          </a:xfrm>
        </p:spPr>
        <p:txBody>
          <a:bodyPr/>
          <a:lstStyle>
            <a:lvl1pPr>
              <a:defRPr/>
            </a:lvl1pPr>
          </a:lstStyle>
          <a:p>
            <a:fld id="{21EB00F5-60E2-4497-9B29-2ECF508171D4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2925" y="6254750"/>
            <a:ext cx="5038725" cy="388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875" y="6254750"/>
            <a:ext cx="547688" cy="388938"/>
          </a:xfrm>
        </p:spPr>
        <p:txBody>
          <a:bodyPr/>
          <a:lstStyle>
            <a:lvl1pPr>
              <a:defRPr/>
            </a:lvl1pPr>
          </a:lstStyle>
          <a:p>
            <a:fld id="{244DD2DC-3D12-436C-8E16-886DE6D20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A8B50C-46F9-4828-B588-9F8D88C61F3E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6275-A322-4452-B78D-0337D29A9F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22F5C-D6DA-4FE9-A8A1-5C5BA0B92819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B00E4-34C4-48F7-B6D3-8B9C24660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6AE59-E619-49D7-89CE-F91E057E0B05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0AD3B-E10A-4FE2-9474-4FE54EFAB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4A92F-F986-4589-B8F7-F78A1D14574A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D1B63-E081-4FE9-8CB2-68BDEF936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1034DA-416B-4F06-9686-54058BDD9597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5E60-A21E-4F6D-BBF6-6702E4A31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DF424-A058-4E3F-8356-52737711C39F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E69FE-894C-4830-AE89-EAF0261CCE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E46CF-D732-40B0-BBBB-DFD4D48C622D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A3BAC-8301-4E9A-839F-79CEA75E1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 userDrawn="1"/>
        </p:nvGrpSpPr>
        <p:grpSpPr bwMode="auto">
          <a:xfrm>
            <a:off x="0" y="-7938"/>
            <a:ext cx="9756775" cy="73231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9371137" y="-1024"/>
              <a:ext cx="1219994" cy="685902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H="1">
              <a:off x="7425099" y="3681534"/>
              <a:ext cx="4762933" cy="317646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 userDrawn="1"/>
          </p:nvSpPr>
          <p:spPr>
            <a:xfrm>
              <a:off x="9182683" y="-8467"/>
              <a:ext cx="3005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 userDrawn="1"/>
          </p:nvSpPr>
          <p:spPr>
            <a:xfrm>
              <a:off x="9603234" y="-8467"/>
              <a:ext cx="2588766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 userDrawn="1"/>
          </p:nvSpPr>
          <p:spPr>
            <a:xfrm>
              <a:off x="8932733" y="3047431"/>
              <a:ext cx="3259267" cy="381056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 userDrawn="1"/>
          </p:nvSpPr>
          <p:spPr>
            <a:xfrm>
              <a:off x="9335430" y="-8467"/>
              <a:ext cx="2852603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 userDrawn="1"/>
          </p:nvSpPr>
          <p:spPr>
            <a:xfrm>
              <a:off x="10898609" y="-8467"/>
              <a:ext cx="128942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 userDrawn="1"/>
          </p:nvSpPr>
          <p:spPr>
            <a:xfrm>
              <a:off x="10940267" y="-8467"/>
              <a:ext cx="124776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 userDrawn="1"/>
          </p:nvSpPr>
          <p:spPr>
            <a:xfrm>
              <a:off x="10370937" y="3589246"/>
              <a:ext cx="1817096" cy="32687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 userDrawn="1"/>
          </p:nvSpPr>
          <p:spPr>
            <a:xfrm>
              <a:off x="0" y="4013470"/>
              <a:ext cx="448323" cy="284453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42925" y="866775"/>
            <a:ext cx="687863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2925" y="1657350"/>
            <a:ext cx="6878638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5800" y="6445250"/>
            <a:ext cx="730250" cy="3889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Exo Light" pitchFamily="2" charset="0"/>
              </a:defRPr>
            </a:lvl1pPr>
          </a:lstStyle>
          <a:p>
            <a:fld id="{B87101FB-FE5D-4E20-AA62-12B2A6BA5F6B}" type="datetimeFigureOut">
              <a:rPr lang="en-US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" y="6445250"/>
            <a:ext cx="5038725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875" y="6445250"/>
            <a:ext cx="547688" cy="3889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Exo Light" pitchFamily="2" charset="0"/>
              </a:defRPr>
            </a:lvl1pPr>
          </a:lstStyle>
          <a:p>
            <a:fld id="{30EEE180-1DB3-40A9-97A9-B149283BF7C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2" name="Picture 3"/>
          <p:cNvPicPr>
            <a:picLocks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31750" y="36513"/>
            <a:ext cx="15176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96" r:id="rId12"/>
    <p:sldLayoutId id="2147483685" r:id="rId13"/>
    <p:sldLayoutId id="2147483697" r:id="rId14"/>
    <p:sldLayoutId id="2147483684" r:id="rId15"/>
    <p:sldLayoutId id="2147483683" r:id="rId16"/>
    <p:sldLayoutId id="214748368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Exo Light" pitchFamily="2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Exo Light" pitchFamily="2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Exo Light" pitchFamily="2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Exo Light" pitchFamily="2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Exo Light" pitchFamily="2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Exo Light" pitchFamily="2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Exo Light" pitchFamily="2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Exo Light" pitchFamily="2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Exo Light" pitchFamily="2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Exo Light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Lean Analysis</a:t>
            </a:r>
            <a:br>
              <a:rPr lang="en-US" dirty="0"/>
            </a:br>
            <a:r>
              <a:rPr lang="en-US" dirty="0"/>
              <a:t>for</a:t>
            </a:r>
            <a:br>
              <a:rPr lang="en-US" dirty="0"/>
            </a:br>
            <a:r>
              <a:rPr lang="en-US" dirty="0"/>
              <a:t>Smart Border Development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4C557457-6940-4C3B-857D-362792429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Systematic Approach</a:t>
            </a:r>
          </a:p>
          <a:p>
            <a:r>
              <a:rPr lang="en-US" dirty="0" err="1"/>
              <a:t>Zacheriah</a:t>
            </a:r>
            <a:r>
              <a:rPr lang="en-US" dirty="0"/>
              <a:t> Cole</a:t>
            </a:r>
          </a:p>
          <a:p>
            <a:r>
              <a:rPr lang="en-US" dirty="0"/>
              <a:t>6 September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7AD31F2-985F-44FC-B1FC-8DD972046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cost of implementation for each change</a:t>
            </a:r>
          </a:p>
          <a:p>
            <a:r>
              <a:rPr lang="en-US" dirty="0"/>
              <a:t>Evaluate impact of implementation for each change</a:t>
            </a:r>
          </a:p>
          <a:p>
            <a:r>
              <a:rPr lang="en-US" dirty="0"/>
              <a:t>Build the fly wheel – start with biggest incremental impact vs cost of implementation</a:t>
            </a:r>
          </a:p>
          <a:p>
            <a:r>
              <a:rPr lang="en-US" dirty="0"/>
              <a:t>Layout stages of improvement and long term plan vs impact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BCFB82C-AA0C-490E-B4DA-1B94CE7534F9}"/>
              </a:ext>
            </a:extLst>
          </p:cNvPr>
          <p:cNvSpPr/>
          <p:nvPr/>
        </p:nvSpPr>
        <p:spPr>
          <a:xfrm>
            <a:off x="1248697" y="3986365"/>
            <a:ext cx="6017342" cy="1651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Demonstrating wholistic and systematic vision is key to securing funding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40795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The Investigation Process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CDABEBB-BE16-450A-AB9E-74CCC5C18AE9}"/>
              </a:ext>
            </a:extLst>
          </p:cNvPr>
          <p:cNvSpPr/>
          <p:nvPr/>
        </p:nvSpPr>
        <p:spPr>
          <a:xfrm>
            <a:off x="383458" y="2399071"/>
            <a:ext cx="1484671" cy="1150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Value Stream Mapping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45CCE181-DBEC-4AF8-B8A1-A27E14BF2C84}"/>
              </a:ext>
            </a:extLst>
          </p:cNvPr>
          <p:cNvSpPr/>
          <p:nvPr/>
        </p:nvSpPr>
        <p:spPr>
          <a:xfrm>
            <a:off x="2392576" y="2399071"/>
            <a:ext cx="1484671" cy="1150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Capacity &amp; Waste Analysis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17944EEC-C3C1-4214-BB60-7DF6855CBFA3}"/>
              </a:ext>
            </a:extLst>
          </p:cNvPr>
          <p:cNvSpPr/>
          <p:nvPr/>
        </p:nvSpPr>
        <p:spPr>
          <a:xfrm>
            <a:off x="4401694" y="2399071"/>
            <a:ext cx="1484671" cy="1150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Simulation &amp; Testing of Ideas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3FD73F15-C743-4586-A4E7-AC9F2D828389}"/>
              </a:ext>
            </a:extLst>
          </p:cNvPr>
          <p:cNvSpPr/>
          <p:nvPr/>
        </p:nvSpPr>
        <p:spPr>
          <a:xfrm>
            <a:off x="6410813" y="2399071"/>
            <a:ext cx="1484671" cy="1150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Value Proposition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7CF813C-A986-4651-8A7A-25743A43A4CA}"/>
              </a:ext>
            </a:extLst>
          </p:cNvPr>
          <p:cNvCxnSpPr>
            <a:stCxn id="2" idx="3"/>
            <a:endCxn id="23" idx="1"/>
          </p:cNvCxnSpPr>
          <p:nvPr/>
        </p:nvCxnSpPr>
        <p:spPr>
          <a:xfrm>
            <a:off x="1868129" y="2974258"/>
            <a:ext cx="5244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815EF3A-5CD5-4237-BB12-0080EC4BEB4F}"/>
              </a:ext>
            </a:extLst>
          </p:cNvPr>
          <p:cNvCxnSpPr>
            <a:stCxn id="23" idx="3"/>
            <a:endCxn id="25" idx="1"/>
          </p:cNvCxnSpPr>
          <p:nvPr/>
        </p:nvCxnSpPr>
        <p:spPr>
          <a:xfrm>
            <a:off x="3877247" y="2974258"/>
            <a:ext cx="5244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EB91707-93F7-49B1-98AD-ADE89FFF69CE}"/>
              </a:ext>
            </a:extLst>
          </p:cNvPr>
          <p:cNvCxnSpPr>
            <a:stCxn id="25" idx="3"/>
            <a:endCxn id="27" idx="1"/>
          </p:cNvCxnSpPr>
          <p:nvPr/>
        </p:nvCxnSpPr>
        <p:spPr>
          <a:xfrm>
            <a:off x="5886365" y="2974258"/>
            <a:ext cx="5244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2AE7B1-D097-4AC4-B3A8-472F4946666E}"/>
              </a:ext>
            </a:extLst>
          </p:cNvPr>
          <p:cNvSpPr txBox="1"/>
          <p:nvPr/>
        </p:nvSpPr>
        <p:spPr>
          <a:xfrm>
            <a:off x="383458" y="3941241"/>
            <a:ext cx="14526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Entities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7F52DE5-B46A-4691-8E89-1ED2C50BE3AF}"/>
              </a:ext>
            </a:extLst>
          </p:cNvPr>
          <p:cNvSpPr txBox="1"/>
          <p:nvPr/>
        </p:nvSpPr>
        <p:spPr>
          <a:xfrm>
            <a:off x="2392576" y="3941241"/>
            <a:ext cx="2048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Takt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Buffer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7 Types of Waste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43F38EA-3D04-413C-A297-9556C7B39402}"/>
              </a:ext>
            </a:extLst>
          </p:cNvPr>
          <p:cNvSpPr txBox="1"/>
          <p:nvPr/>
        </p:nvSpPr>
        <p:spPr>
          <a:xfrm>
            <a:off x="4401695" y="3941240"/>
            <a:ext cx="1871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Apply Lean &amp; Agile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Measure Impacts on Metrics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EDB77EF-8ED8-4A4E-9C98-0AD25F8149CA}"/>
              </a:ext>
            </a:extLst>
          </p:cNvPr>
          <p:cNvSpPr txBox="1"/>
          <p:nvPr/>
        </p:nvSpPr>
        <p:spPr>
          <a:xfrm>
            <a:off x="6410812" y="3941240"/>
            <a:ext cx="201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Evaluate Cost of Implementation vs Impact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Stream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D7DD73-C0FF-45BA-807C-AD5D89450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WHOLE system</a:t>
            </a:r>
          </a:p>
          <a:p>
            <a:r>
              <a:rPr lang="en-US" dirty="0"/>
              <a:t>Identify “Rework Loops”</a:t>
            </a:r>
          </a:p>
          <a:p>
            <a:r>
              <a:rPr lang="en-US" dirty="0"/>
              <a:t>Benchmark Takt Times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7E618B-1024-43FA-9E01-FFDA6A517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6" y="3114982"/>
            <a:ext cx="7572375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&amp; Waste Analysis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013F4A8-4827-42AD-BB67-655D007AA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Takt Time</a:t>
            </a:r>
          </a:p>
          <a:p>
            <a:r>
              <a:rPr lang="en-US" dirty="0"/>
              <a:t>Available Time vs Demanded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 Types of Waste</a:t>
            </a:r>
          </a:p>
          <a:p>
            <a:r>
              <a:rPr lang="en-US" dirty="0"/>
              <a:t>Delay</a:t>
            </a:r>
          </a:p>
          <a:p>
            <a:r>
              <a:rPr lang="en-US" dirty="0"/>
              <a:t>Duplication</a:t>
            </a:r>
          </a:p>
          <a:p>
            <a:r>
              <a:rPr lang="en-US" dirty="0"/>
              <a:t>Unnecessary Movement</a:t>
            </a:r>
          </a:p>
          <a:p>
            <a:r>
              <a:rPr lang="en-US" dirty="0"/>
              <a:t>Unclear Communication</a:t>
            </a:r>
          </a:p>
          <a:p>
            <a:r>
              <a:rPr lang="en-US" dirty="0"/>
              <a:t>Incorrect “Inventory”</a:t>
            </a:r>
          </a:p>
          <a:p>
            <a:r>
              <a:rPr lang="en-US" dirty="0"/>
              <a:t>Opportunity Lost</a:t>
            </a:r>
          </a:p>
          <a:p>
            <a:r>
              <a:rPr lang="en-US" dirty="0"/>
              <a:t>Errors</a:t>
            </a:r>
          </a:p>
        </p:txBody>
      </p:sp>
    </p:spTree>
    <p:extLst>
      <p:ext uri="{BB962C8B-B14F-4D97-AF65-F5344CB8AC3E}">
        <p14:creationId xmlns:p14="http://schemas.microsoft.com/office/powerpoint/2010/main" val="408879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&amp; Waste Analysis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013F4A8-4827-42AD-BB67-655D007AA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 Flow Improvements</a:t>
            </a:r>
          </a:p>
          <a:p>
            <a:r>
              <a:rPr lang="en-US" dirty="0"/>
              <a:t>Clear communication early in process</a:t>
            </a:r>
          </a:p>
          <a:p>
            <a:pPr lvl="1"/>
            <a:r>
              <a:rPr lang="en-US" dirty="0"/>
              <a:t>Signage and road paint</a:t>
            </a:r>
          </a:p>
          <a:p>
            <a:pPr lvl="1"/>
            <a:r>
              <a:rPr lang="en-US" dirty="0"/>
              <a:t>Universal starting points</a:t>
            </a:r>
          </a:p>
          <a:p>
            <a:pPr lvl="1"/>
            <a:endParaRPr lang="en-US" dirty="0"/>
          </a:p>
          <a:p>
            <a:r>
              <a:rPr lang="en-US" dirty="0"/>
              <a:t>Triggers early in process</a:t>
            </a:r>
          </a:p>
          <a:p>
            <a:pPr lvl="1"/>
            <a:r>
              <a:rPr lang="en-US" dirty="0"/>
              <a:t>Sensors to indicate queue size by traveler type</a:t>
            </a:r>
          </a:p>
          <a:p>
            <a:pPr lvl="1"/>
            <a:endParaRPr lang="en-US" dirty="0"/>
          </a:p>
          <a:p>
            <a:r>
              <a:rPr lang="en-US" dirty="0"/>
              <a:t>Flexibility to adjust resources</a:t>
            </a:r>
          </a:p>
          <a:p>
            <a:pPr lvl="1"/>
            <a:r>
              <a:rPr lang="en-US" dirty="0"/>
              <a:t>Agile capability of lanes</a:t>
            </a:r>
          </a:p>
          <a:p>
            <a:pPr lvl="1"/>
            <a:r>
              <a:rPr lang="en-US" dirty="0"/>
              <a:t>Agile capacity of lanes</a:t>
            </a:r>
          </a:p>
        </p:txBody>
      </p:sp>
    </p:spTree>
    <p:extLst>
      <p:ext uri="{BB962C8B-B14F-4D97-AF65-F5344CB8AC3E}">
        <p14:creationId xmlns:p14="http://schemas.microsoft.com/office/powerpoint/2010/main" val="35261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/>
          </p:cNvSpPr>
          <p:nvPr>
            <p:ph type="title" idx="4294967295"/>
          </p:nvPr>
        </p:nvSpPr>
        <p:spPr>
          <a:xfrm>
            <a:off x="542925" y="725657"/>
            <a:ext cx="6878638" cy="709613"/>
          </a:xfrm>
        </p:spPr>
        <p:txBody>
          <a:bodyPr/>
          <a:lstStyle/>
          <a:p>
            <a:r>
              <a:rPr lang="en-US" dirty="0"/>
              <a:t>Simulation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6A10DA-42D6-4052-A4CE-0A5B1CC2D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" y="1728634"/>
            <a:ext cx="7572375" cy="2076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1A70E4-4CFB-4CD8-B6CA-C3C1EC6F6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" y="4634987"/>
            <a:ext cx="7572375" cy="2076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32AE74-E40F-4656-888B-E7CAC196CBCA}"/>
              </a:ext>
            </a:extLst>
          </p:cNvPr>
          <p:cNvSpPr txBox="1"/>
          <p:nvPr/>
        </p:nvSpPr>
        <p:spPr>
          <a:xfrm>
            <a:off x="3028336" y="125060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7B6B55-C939-4161-8DD7-B80152B42B08}"/>
              </a:ext>
            </a:extLst>
          </p:cNvPr>
          <p:cNvSpPr txBox="1"/>
          <p:nvPr/>
        </p:nvSpPr>
        <p:spPr>
          <a:xfrm>
            <a:off x="3028336" y="419536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State</a:t>
            </a:r>
          </a:p>
        </p:txBody>
      </p:sp>
    </p:spTree>
    <p:extLst>
      <p:ext uri="{BB962C8B-B14F-4D97-AF65-F5344CB8AC3E}">
        <p14:creationId xmlns:p14="http://schemas.microsoft.com/office/powerpoint/2010/main" val="26477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/>
          </p:cNvSpPr>
          <p:nvPr>
            <p:ph type="title" idx="4294967295"/>
          </p:nvPr>
        </p:nvSpPr>
        <p:spPr>
          <a:xfrm>
            <a:off x="542925" y="725657"/>
            <a:ext cx="6878638" cy="709613"/>
          </a:xfrm>
        </p:spPr>
        <p:txBody>
          <a:bodyPr/>
          <a:lstStyle/>
          <a:p>
            <a:r>
              <a:rPr lang="en-US" dirty="0"/>
              <a:t>Simulation Example</a:t>
            </a:r>
          </a:p>
        </p:txBody>
      </p:sp>
      <p:pic>
        <p:nvPicPr>
          <p:cNvPr id="3" name="example animation">
            <a:hlinkClick r:id="" action="ppaction://media"/>
            <a:extLst>
              <a:ext uri="{FF2B5EF4-FFF2-40B4-BE49-F238E27FC236}">
                <a16:creationId xmlns:a16="http://schemas.microsoft.com/office/drawing/2014/main" xmlns="" id="{BE069C18-CE98-4C16-86F5-40F20484DA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795" y="1627237"/>
            <a:ext cx="9100433" cy="403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/>
          </p:cNvSpPr>
          <p:nvPr>
            <p:ph type="title" idx="4294967295"/>
          </p:nvPr>
        </p:nvSpPr>
        <p:spPr>
          <a:xfrm>
            <a:off x="542925" y="725657"/>
            <a:ext cx="6878638" cy="709613"/>
          </a:xfrm>
        </p:spPr>
        <p:txBody>
          <a:bodyPr/>
          <a:lstStyle/>
          <a:p>
            <a:r>
              <a:rPr lang="en-US" dirty="0"/>
              <a:t>Simulation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24E578-4642-4FEC-87EE-C9A65314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583588"/>
            <a:ext cx="8565518" cy="48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Example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301AF2F0-AB3A-472C-88DD-0BB5F91EE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409173"/>
              </p:ext>
            </p:extLst>
          </p:nvPr>
        </p:nvGraphicFramePr>
        <p:xfrm>
          <a:off x="542925" y="1657350"/>
          <a:ext cx="687863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879">
                  <a:extLst>
                    <a:ext uri="{9D8B030D-6E8A-4147-A177-3AD203B41FA5}">
                      <a16:colId xmlns:a16="http://schemas.microsoft.com/office/drawing/2014/main" xmlns="" val="55482441"/>
                    </a:ext>
                  </a:extLst>
                </a:gridCol>
                <a:gridCol w="2292879">
                  <a:extLst>
                    <a:ext uri="{9D8B030D-6E8A-4147-A177-3AD203B41FA5}">
                      <a16:colId xmlns:a16="http://schemas.microsoft.com/office/drawing/2014/main" xmlns="" val="2097700036"/>
                    </a:ext>
                  </a:extLst>
                </a:gridCol>
                <a:gridCol w="2292879">
                  <a:extLst>
                    <a:ext uri="{9D8B030D-6E8A-4147-A177-3AD203B41FA5}">
                      <a16:colId xmlns:a16="http://schemas.microsoft.com/office/drawing/2014/main" xmlns="" val="4131698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Future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615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Time In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215630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07154D-37E5-4F99-B1E2-270CDB571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3287600"/>
            <a:ext cx="5903040" cy="1618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FD3B58-5CED-4083-8435-61C81C16E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5466365"/>
            <a:ext cx="5903040" cy="1618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D79A77-9458-4891-B27A-CB966251E5A4}"/>
              </a:ext>
            </a:extLst>
          </p:cNvPr>
          <p:cNvSpPr txBox="1"/>
          <p:nvPr/>
        </p:nvSpPr>
        <p:spPr>
          <a:xfrm>
            <a:off x="2093349" y="2813916"/>
            <a:ext cx="1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72A543-36F3-41A5-A678-F1D8160B1263}"/>
              </a:ext>
            </a:extLst>
          </p:cNvPr>
          <p:cNvSpPr txBox="1"/>
          <p:nvPr/>
        </p:nvSpPr>
        <p:spPr>
          <a:xfrm>
            <a:off x="2070731" y="4972087"/>
            <a:ext cx="152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State</a:t>
            </a:r>
          </a:p>
        </p:txBody>
      </p:sp>
    </p:spTree>
    <p:extLst>
      <p:ext uri="{BB962C8B-B14F-4D97-AF65-F5344CB8AC3E}">
        <p14:creationId xmlns:p14="http://schemas.microsoft.com/office/powerpoint/2010/main" val="20220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23787</TotalTime>
  <Words>219</Words>
  <Application>Microsoft Office PowerPoint</Application>
  <PresentationFormat>Custom</PresentationFormat>
  <Paragraphs>65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Lean Analysis for Smart Border Development</vt:lpstr>
      <vt:lpstr>The Investigation Process</vt:lpstr>
      <vt:lpstr>Value Stream Mapping</vt:lpstr>
      <vt:lpstr>Capacity &amp; Waste Analysis</vt:lpstr>
      <vt:lpstr>Capacity &amp; Waste Analysis</vt:lpstr>
      <vt:lpstr>Simulation Example</vt:lpstr>
      <vt:lpstr>Simulation Example</vt:lpstr>
      <vt:lpstr>Simulation Example</vt:lpstr>
      <vt:lpstr>Simulation Example</vt:lpstr>
      <vt:lpstr>Value Proposition</vt:lpstr>
    </vt:vector>
  </TitlesOfParts>
  <Company>KickStage Consulting, Inc.</Company>
  <LinksUpToDate>false</LinksUpToDate>
  <SharedDoc>false</SharedDoc>
  <HyperlinkBase>http://www.kickstageconsulting.com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Materials Adoption in Civil Aerospace</dc:title>
  <dc:creator>Zacheriah Cole</dc:creator>
  <cp:lastModifiedBy>Gustavo de la Fuente</cp:lastModifiedBy>
  <cp:revision>91</cp:revision>
  <dcterms:created xsi:type="dcterms:W3CDTF">2017-01-06T01:32:57Z</dcterms:created>
  <dcterms:modified xsi:type="dcterms:W3CDTF">2018-09-06T05:12:52Z</dcterms:modified>
</cp:coreProperties>
</file>